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70" r:id="rId7"/>
    <p:sldId id="267" r:id="rId8"/>
    <p:sldId id="261" r:id="rId9"/>
    <p:sldId id="269" r:id="rId10"/>
    <p:sldId id="268" r:id="rId11"/>
    <p:sldId id="264" r:id="rId12"/>
    <p:sldId id="262" r:id="rId13"/>
    <p:sldId id="265" r:id="rId14"/>
    <p:sldId id="266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1"/>
    <p:restoredTop sz="86972"/>
  </p:normalViewPr>
  <p:slideViewPr>
    <p:cSldViewPr snapToGrid="0">
      <p:cViewPr varScale="1">
        <p:scale>
          <a:sx n="106" d="100"/>
          <a:sy n="106" d="100"/>
        </p:scale>
        <p:origin x="5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C362F-CDEE-EC47-AB46-176986980941}" type="datetimeFigureOut">
              <a:rPr lang="en-US" smtClean="0"/>
              <a:t>4/26/23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C9B4A-9B7D-F441-960F-C252A834C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6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AdamEschbor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AdamEschborn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Video: </a:t>
            </a:r>
            <a:r>
              <a:rPr lang="en-US" dirty="0">
                <a:hlinkClick r:id="rId3"/>
              </a:rPr>
              <a:t>Adam Eschborn</a:t>
            </a:r>
            <a:r>
              <a:rPr lang="en-US" dirty="0"/>
              <a:t> 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=_W0bSen8Qjg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9B4A-9B7D-F441-960F-C252A834CF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5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9B4A-9B7D-F441-960F-C252A834CF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9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9B4A-9B7D-F441-960F-C252A834CF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99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Video: </a:t>
            </a:r>
            <a:r>
              <a:rPr lang="en-US" dirty="0">
                <a:hlinkClick r:id="rId3"/>
              </a:rPr>
              <a:t>Adam Eschborn</a:t>
            </a:r>
            <a:r>
              <a:rPr lang="en-US" dirty="0"/>
              <a:t> 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=_W0bSen8Qjg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C9B4A-9B7D-F441-960F-C252A834CFF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85AD9-4303-9196-F4F5-0359F5D740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8CB5E4-D6B0-D320-21D5-05B61E7F2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1FC8-44C9-200E-3EB3-F88195C7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7A687-D0AC-5CEE-0740-58BE6FF0C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1E377-2A72-2304-1DE2-2921345D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41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F2A42-7A5C-250B-3815-A599651F7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D64BD-F53D-F087-ECA8-9167D8A76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E89C7-79F9-F26F-66C3-1AB0E6564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59AF5-FA50-2D4A-916E-234D1CF4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0DF90-D765-7911-75A9-8EA2E774C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04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0FA6E-8EAE-BD66-DF28-A1A0E5966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9DCA20-B379-30CC-697A-3CC523321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7E757-4C68-71F8-2F8A-CF0C6F4A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103DE-1EFB-A73C-6F49-25C90A158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306BB-DF63-FC68-57C7-63DFCA644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6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65C30-15D7-85F4-C606-28BD0696D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25515-981B-2F6D-E7EC-1A29D8A8F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49632-A28D-5548-569D-669BDCED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814E6-A4DA-B775-76FE-45A19788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3131D-2091-E54B-2899-0DC5CCC0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6144E-75BF-DF26-0D0A-EC4C0C9CC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F8A86-D0DE-CFAB-76B9-CF9048149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8466C-E49B-B15B-8ECF-167911C19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2D625-9B1B-E935-E82B-5C2B1468D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0AC7-3308-62A3-6E38-421782741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8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E98E6-F3FD-259D-4E0D-0F913AD14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CB6E2-DF3C-55F6-2177-F1140ABFC0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C550D-3FE8-267F-D2C3-3DA00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52D4A2-08C2-BE5C-41D4-4A3A84BF8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540A5-D425-2182-6831-4067FC13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0BFA1-73BE-8F30-8B85-E4294FBC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2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7200A-6723-1E3C-8735-4941DA56F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6DFB3-5020-97CD-51F3-7C1E092F9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A417CA-20CF-8AB5-EDA3-39B3C2B11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BEBA03-FACB-3FC8-045D-526AA54AC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FD8445-8D49-3572-8D64-87250A081D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2D7B25-9113-794F-12D7-82CE02B6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CC519D-D478-28B1-CCC0-5CF344C1F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3293C9-9B5D-CAD8-413B-D38FBCA8E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4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01B23-4DA6-7642-9ED2-C06ADCFF7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DEE80-0604-DDDB-95FD-FF0B09932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72C4D5-2EBB-3CAB-851C-D77E1F3A6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573AD-5EBF-E63D-2EA3-FB2C8C1F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5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B07E83-1343-E132-907A-83D68B4CE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4BAAF-B8B9-C859-7625-B1F2BA29F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D75EA-C09C-F2E2-26B0-589EB81D0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9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52B59-14FF-A34B-B1DD-780CF052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1994B-B3CB-E9CB-358E-1C505D20E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445805-F961-1579-BEFB-4A6404898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B59C3A-2723-573C-AB3B-CCEAAB9A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1780C0-A345-820E-6050-F68284A5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EA381-5563-016A-CF26-6EA8A40B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5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7390B-1488-EF5A-F81B-098023F24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5DDE2-EBE2-E008-9F96-97A34735B1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784AC7-6CA5-0814-E76B-F0AF79A40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00916A-8AA5-7DED-8F2C-221859152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BAC289-B0FD-5194-ED2B-ED395CAC0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3D1C3-DFA6-BB9E-EC75-95F51B27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2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3D6E1"/>
            </a:gs>
            <a:gs pos="100000">
              <a:schemeClr val="bg1"/>
            </a:gs>
            <a:gs pos="10000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E60DDD-F0CE-EAC4-80B7-856432C8B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8EE4D-1DC9-A841-6AAA-F58015DAC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22768-FFD7-0A6D-1FA2-DD04062C97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3E095-4BD3-244E-A4F3-86B0F9606B7F}" type="datetimeFigureOut">
              <a:rPr lang="en-US" smtClean="0"/>
              <a:t>4/26/23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8E1BA-A671-021D-EEAE-8449718A6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6D27A-F840-BB79-5F63-6FA38D95F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FE78-F4CD-AA4E-BC33-75F66F9F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0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ylanshaw?utm_source=unsplash&amp;utm_medium=referral&amp;utm_content=creditCopyTex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unsplash.com/s/photos/adelie-penguins?utm_source=unsplash&amp;utm_medium=referral&amp;utm_content=creditCopyTex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hyperlink" Target="https://creativecommons.org/licenses/by-sa/3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W0bSen8Qjg?feature=oembed" TargetMode="Externa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htn_films?utm_source=unsplash&amp;utm_medium=referral&amp;utm_content=creditCopyTex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splash.com/s/photos/adelie-penguins?utm_source=unsplash&amp;utm_medium=referral&amp;utm_content=creditCopyTex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W0bSen8Qjg?feature=oembed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2BD1-6000-07D0-40B7-07942E0689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6421" y="1472786"/>
            <a:ext cx="525239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Case of the Missing Penguins!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4DD708-40AE-884B-5814-5E03AE6150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3141" y="3959088"/>
            <a:ext cx="9144000" cy="1655762"/>
          </a:xfrm>
        </p:spPr>
        <p:txBody>
          <a:bodyPr/>
          <a:lstStyle/>
          <a:p>
            <a:r>
              <a:rPr lang="en-US" dirty="0"/>
              <a:t>Claudia Moncada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04355E-0DC5-F17C-1EC6-794357BB2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DD8B34-27B4-8B9C-99BC-3F1900DB939D}"/>
              </a:ext>
            </a:extLst>
          </p:cNvPr>
          <p:cNvSpPr txBox="1"/>
          <p:nvPr/>
        </p:nvSpPr>
        <p:spPr>
          <a:xfrm rot="16200000">
            <a:off x="1743165" y="2828835"/>
            <a:ext cx="6858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MISSING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HAVE YOU SEEN THESE PENGUINS?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41C8E-10F6-2040-589E-5630C40063FC}"/>
              </a:ext>
            </a:extLst>
          </p:cNvPr>
          <p:cNvSpPr txBox="1"/>
          <p:nvPr/>
        </p:nvSpPr>
        <p:spPr>
          <a:xfrm>
            <a:off x="0" y="6596390"/>
            <a:ext cx="3670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Dylan Shaw</a:t>
            </a:r>
            <a:r>
              <a:rPr lang="en-US" sz="1100" dirty="0">
                <a:solidFill>
                  <a:schemeClr val="bg1"/>
                </a:solidFill>
              </a:rPr>
              <a:t> / </a:t>
            </a:r>
            <a:r>
              <a:rPr lang="en-US" sz="11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190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13EAC-4925-3C56-BE0E-C63FC53AE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say stomach contents??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38BC3-1572-9EE7-2321-1ADE251C3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Yes! Palmer scientists are investigating whether decreasing krill abundance or a range-shift may be affecting these penguins</a:t>
            </a:r>
          </a:p>
          <a:p>
            <a:r>
              <a:rPr lang="en-US" dirty="0"/>
              <a:t>Meet the krill these penguins like to eat: </a:t>
            </a:r>
            <a:r>
              <a:rPr lang="en-US" i="1" dirty="0" err="1"/>
              <a:t>Euphausia</a:t>
            </a:r>
            <a:r>
              <a:rPr lang="en-US" i="1" dirty="0"/>
              <a:t> superba</a:t>
            </a:r>
          </a:p>
          <a:p>
            <a:pPr lvl="1"/>
            <a:r>
              <a:rPr lang="en-US" dirty="0"/>
              <a:t>These krill like cold, icy waters and are a staple in </a:t>
            </a:r>
            <a:r>
              <a:rPr lang="en-US" dirty="0" err="1"/>
              <a:t>Adélie</a:t>
            </a:r>
            <a:r>
              <a:rPr lang="en-US" dirty="0"/>
              <a:t> penguin diets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77807B-B788-C6C2-31A1-F872471691A0}"/>
              </a:ext>
            </a:extLst>
          </p:cNvPr>
          <p:cNvGrpSpPr/>
          <p:nvPr/>
        </p:nvGrpSpPr>
        <p:grpSpPr>
          <a:xfrm>
            <a:off x="270277" y="3743325"/>
            <a:ext cx="4392096" cy="2749550"/>
            <a:chOff x="270277" y="3743325"/>
            <a:chExt cx="4392096" cy="2749550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223CAFF5-4E7D-F650-E42A-A1D6CEC575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277" y="3743325"/>
              <a:ext cx="4047949" cy="2749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1505BE6-B0AF-CD0C-0B0F-2286A0666231}"/>
                </a:ext>
              </a:extLst>
            </p:cNvPr>
            <p:cNvSpPr txBox="1"/>
            <p:nvPr/>
          </p:nvSpPr>
          <p:spPr>
            <a:xfrm>
              <a:off x="2057285" y="6229500"/>
              <a:ext cx="26050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Uwe </a:t>
              </a:r>
              <a:r>
                <a:rPr lang="en-US" sz="1100" dirty="0" err="1">
                  <a:solidFill>
                    <a:schemeClr val="bg1"/>
                  </a:solidFill>
                </a:rPr>
                <a:t>Kils</a:t>
              </a:r>
              <a:r>
                <a:rPr lang="en-US" sz="1100" dirty="0">
                  <a:solidFill>
                    <a:schemeClr val="bg1"/>
                  </a:solidFill>
                </a:rPr>
                <a:t> / Wikipedia / </a:t>
              </a:r>
              <a:r>
                <a:rPr lang="en-US" sz="1100" dirty="0">
                  <a:solidFill>
                    <a:schemeClr val="bg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CC BY-SA3.0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4EAFF2-FCDF-3D25-BEEB-8E5D4F030424}"/>
              </a:ext>
            </a:extLst>
          </p:cNvPr>
          <p:cNvGrpSpPr/>
          <p:nvPr/>
        </p:nvGrpSpPr>
        <p:grpSpPr>
          <a:xfrm>
            <a:off x="4886149" y="3743325"/>
            <a:ext cx="3293382" cy="2752291"/>
            <a:chOff x="4948178" y="3743325"/>
            <a:chExt cx="3293382" cy="275229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735272A-30D0-53D5-0641-BC2D232269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2632" r="14132"/>
            <a:stretch/>
          </p:blipFill>
          <p:spPr>
            <a:xfrm>
              <a:off x="4948178" y="3743325"/>
              <a:ext cx="2605088" cy="27251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A34A09-D365-35BD-56B2-6D8581C98FF0}"/>
                </a:ext>
              </a:extLst>
            </p:cNvPr>
            <p:cNvSpPr txBox="1"/>
            <p:nvPr/>
          </p:nvSpPr>
          <p:spPr>
            <a:xfrm>
              <a:off x="6509013" y="6234006"/>
              <a:ext cx="17325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Maya Thomas</a:t>
              </a:r>
            </a:p>
          </p:txBody>
        </p:sp>
      </p:grp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48D3C12B-A24F-9AC0-37A2-720688C838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3741" y="3826293"/>
            <a:ext cx="3880802" cy="25836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810788-E7F6-A36E-0B70-07DCF49E2E03}"/>
              </a:ext>
            </a:extLst>
          </p:cNvPr>
          <p:cNvSpPr txBox="1"/>
          <p:nvPr/>
        </p:nvSpPr>
        <p:spPr>
          <a:xfrm>
            <a:off x="11182088" y="6140294"/>
            <a:ext cx="1732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Joe Cope</a:t>
            </a:r>
          </a:p>
        </p:txBody>
      </p:sp>
    </p:spTree>
    <p:extLst>
      <p:ext uri="{BB962C8B-B14F-4D97-AF65-F5344CB8AC3E}">
        <p14:creationId xmlns:p14="http://schemas.microsoft.com/office/powerpoint/2010/main" val="1498003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96773-75C2-AF96-3B47-7237CF371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sea 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09517-AE8F-C049-CEA0-D556C82B4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7687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Sea ice is frozen seawater that floats on the surface of the ocean </a:t>
            </a:r>
          </a:p>
          <a:p>
            <a:r>
              <a:rPr lang="en-US" dirty="0" err="1"/>
              <a:t>Adélie</a:t>
            </a:r>
            <a:r>
              <a:rPr lang="en-US" dirty="0"/>
              <a:t> penguins are an ice-obligate species, which means they spend a large amount of their lives on and around sea ice </a:t>
            </a:r>
          </a:p>
          <a:p>
            <a:r>
              <a:rPr lang="en-US" dirty="0"/>
              <a:t>Palmer scientists are also investigating whether decreased sea ice coverage due to warming in the Western Antarctic Peninsula is affecting these penguins</a:t>
            </a:r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5D3E626E-AFD0-4AB6-FBC3-B866EFF669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44760" y="44450"/>
            <a:ext cx="6731239" cy="448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1EDD09-E499-E4C7-9108-1A4B052F3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133" y="1971273"/>
            <a:ext cx="5356648" cy="35733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C3248F-08BF-2EF7-97A6-2BF2BE9FF728}"/>
              </a:ext>
            </a:extLst>
          </p:cNvPr>
          <p:cNvSpPr txBox="1"/>
          <p:nvPr/>
        </p:nvSpPr>
        <p:spPr>
          <a:xfrm>
            <a:off x="9342967" y="5282996"/>
            <a:ext cx="2505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Andrew Shiva / Wikipedia / </a:t>
            </a:r>
            <a:r>
              <a:rPr lang="en-US" sz="1100" dirty="0">
                <a:solidFill>
                  <a:schemeClr val="bg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endParaRPr lang="en-US" sz="11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2415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E6AF0-8246-81D2-77FD-7B18C780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Why are they declining?</a:t>
            </a:r>
            <a:br>
              <a:rPr lang="en-US" dirty="0"/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Investigating some possible explanations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BE9C9-3BB7-FC0E-0D1A-B3E5BB5F1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part 2, you will be: </a:t>
            </a:r>
          </a:p>
          <a:p>
            <a:pPr marL="514350" indent="-514350">
              <a:buAutoNum type="arabicParenR"/>
            </a:pPr>
            <a:r>
              <a:rPr lang="en-US" dirty="0"/>
              <a:t>Collecting and plotting data on the stomach contents of these penguins</a:t>
            </a:r>
          </a:p>
          <a:p>
            <a:pPr marL="514350" indent="-514350">
              <a:buAutoNum type="arabicParenR"/>
            </a:pPr>
            <a:r>
              <a:rPr lang="en-US" dirty="0"/>
              <a:t>Interpreting data on polar sea ice coverage</a:t>
            </a:r>
          </a:p>
          <a:p>
            <a:pPr marL="514350" indent="-514350">
              <a:buAutoNum type="arabicParenR"/>
            </a:pPr>
            <a:r>
              <a:rPr lang="en-US" dirty="0"/>
              <a:t>Looking for possible trends to explain why </a:t>
            </a:r>
            <a:r>
              <a:rPr lang="en-US" dirty="0" err="1"/>
              <a:t>Adélie</a:t>
            </a:r>
            <a:r>
              <a:rPr lang="en-US" dirty="0"/>
              <a:t> penguin populations have decreased so much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11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F8F2D-853F-72FD-F642-C31CAC439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Part 2: </a:t>
            </a:r>
            <a:r>
              <a:rPr lang="en-US"/>
              <a:t>Why are they declining?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Decoding trends in your data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BFB90-251A-7479-C0BE-8B1F49B96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Did you see a trend in your graph of krill abundance over time in the stomachs of </a:t>
            </a:r>
            <a:r>
              <a:rPr lang="en-US" dirty="0" err="1"/>
              <a:t>Adélie</a:t>
            </a:r>
            <a:r>
              <a:rPr lang="en-US" dirty="0"/>
              <a:t> penguins?</a:t>
            </a:r>
          </a:p>
          <a:p>
            <a:r>
              <a:rPr lang="en-US" dirty="0"/>
              <a:t>Did you see a trend in the graph showing sea ice coverage over time?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Could either of these variables be the cause of the missing penguins?</a:t>
            </a:r>
          </a:p>
        </p:txBody>
      </p:sp>
    </p:spTree>
    <p:extLst>
      <p:ext uri="{BB962C8B-B14F-4D97-AF65-F5344CB8AC3E}">
        <p14:creationId xmlns:p14="http://schemas.microsoft.com/office/powerpoint/2010/main" val="591450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ED411-884E-9FA3-2F16-ABC5EE159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Part 3: Drawing your own conclusions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Science isn’t sure… yet!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AAB39-0C06-8B6A-2E82-F861A4515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Palmer scientists are still working hard to determine the cause of the disappearance of </a:t>
            </a:r>
            <a:r>
              <a:rPr lang="en-US" dirty="0" err="1"/>
              <a:t>Adélie</a:t>
            </a:r>
            <a:r>
              <a:rPr lang="en-US" dirty="0"/>
              <a:t> penguins—they don’t have an answer just yet!</a:t>
            </a:r>
            <a:br>
              <a:rPr lang="en-US" dirty="0"/>
            </a:br>
            <a:endParaRPr lang="en-US" dirty="0"/>
          </a:p>
          <a:p>
            <a:r>
              <a:rPr lang="en-US" dirty="0"/>
              <a:t>Using what you’ve learned about the Western Antarctic Peninsula and Adélie penguins:</a:t>
            </a:r>
          </a:p>
          <a:p>
            <a:pPr lvl="1"/>
            <a:r>
              <a:rPr lang="en-US" dirty="0"/>
              <a:t>Come up with your own hypothesis to explain the decline in these penguins</a:t>
            </a:r>
          </a:p>
          <a:p>
            <a:pPr lvl="1"/>
            <a:r>
              <a:rPr lang="en-US" dirty="0"/>
              <a:t>What can you do from home to help these penguins that are so far away?</a:t>
            </a:r>
          </a:p>
        </p:txBody>
      </p:sp>
    </p:spTree>
    <p:extLst>
      <p:ext uri="{BB962C8B-B14F-4D97-AF65-F5344CB8AC3E}">
        <p14:creationId xmlns:p14="http://schemas.microsoft.com/office/powerpoint/2010/main" val="3007285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7AD2-347F-4F9E-164C-278F6E36C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Wrapping up your K-W-L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22006-8857-5209-059D-858808F56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that we’ve finished the lesson, complete your K-W-L chart by filling in what you’ve </a:t>
            </a:r>
            <a:r>
              <a:rPr lang="en-US" b="1" dirty="0"/>
              <a:t>Learned</a:t>
            </a:r>
          </a:p>
          <a:p>
            <a:r>
              <a:rPr lang="en-US" dirty="0"/>
              <a:t>After 5 minutes, share with your group</a:t>
            </a:r>
          </a:p>
        </p:txBody>
      </p:sp>
      <p:pic>
        <p:nvPicPr>
          <p:cNvPr id="5" name="Online Media 2" descr="5 Minute Timer">
            <a:hlinkClick r:id="" action="ppaction://media"/>
            <a:extLst>
              <a:ext uri="{FF2B5EF4-FFF2-40B4-BE49-F238E27FC236}">
                <a16:creationId xmlns:a16="http://schemas.microsoft.com/office/drawing/2014/main" id="{B686A2DF-6E6F-0B45-8D5D-CCDFDB7720F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48679" y="4001294"/>
            <a:ext cx="3494642" cy="19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0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11297-CF96-37C4-C024-431374EFE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author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FB46E-6ACB-64D8-92D2-203669F7A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3395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Hi! My name is Claudia Moncada, and I am a graduate student at the Virginia Institute of Marine Science, William &amp; Mary.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I’m interested in marine science education and bilingual science communication.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I’m so excited that you’ve chosen this lesson! </a:t>
            </a:r>
          </a:p>
        </p:txBody>
      </p:sp>
      <p:pic>
        <p:nvPicPr>
          <p:cNvPr id="5" name="Picture 4" descr="A group of people on a boat&#10;&#10;Description automatically generated">
            <a:extLst>
              <a:ext uri="{FF2B5EF4-FFF2-40B4-BE49-F238E27FC236}">
                <a16:creationId xmlns:a16="http://schemas.microsoft.com/office/drawing/2014/main" id="{52FC1754-211E-DC40-2A55-A989A72A7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13" r="6763"/>
          <a:stretch/>
        </p:blipFill>
        <p:spPr>
          <a:xfrm>
            <a:off x="6419852" y="661319"/>
            <a:ext cx="4572000" cy="583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1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E14D-779F-6DAC-0770-BB96CD900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Antarctica and the Western Antarctic Peninsula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AB65FC5A-5EBD-DAAE-1073-576E675A9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250" y="1873107"/>
            <a:ext cx="5778500" cy="42672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AC6B4F-8927-8E79-C283-45CD088D0F73}"/>
              </a:ext>
            </a:extLst>
          </p:cNvPr>
          <p:cNvSpPr txBox="1"/>
          <p:nvPr/>
        </p:nvSpPr>
        <p:spPr>
          <a:xfrm>
            <a:off x="6629400" y="2190825"/>
            <a:ext cx="50863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Quick Facts about the Western Antarctic Peninsula: </a:t>
            </a:r>
          </a:p>
          <a:p>
            <a:endParaRPr lang="en-US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region is super productive: from tiny plankton to penguins and giant whales, there’s plenty of life in this cold place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It’s experiencing warming faster than most other places on Earth due to climate change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Scientists at the Palmer Long-Term Ecological Research Station (LTER) have been researching this area for over 30 years</a:t>
            </a:r>
          </a:p>
        </p:txBody>
      </p:sp>
    </p:spTree>
    <p:extLst>
      <p:ext uri="{BB962C8B-B14F-4D97-AF65-F5344CB8AC3E}">
        <p14:creationId xmlns:p14="http://schemas.microsoft.com/office/powerpoint/2010/main" val="2161289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BFFC2A3-98B6-6867-8E3C-EFD5C21AE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50"/>
          <a:stretch/>
        </p:blipFill>
        <p:spPr bwMode="auto">
          <a:xfrm>
            <a:off x="0" y="1"/>
            <a:ext cx="12192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D061B8-42C5-F767-2368-68E76B069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Palmer Long-Term Ecological Research Station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D75FD-8399-F984-1BFD-0A547F44C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5425"/>
            <a:ext cx="10515600" cy="3411538"/>
          </a:xfrm>
        </p:spPr>
        <p:txBody>
          <a:bodyPr/>
          <a:lstStyle/>
          <a:p>
            <a:r>
              <a:rPr lang="en-US" dirty="0"/>
              <a:t>Since the </a:t>
            </a:r>
            <a:r>
              <a:rPr lang="en-US" sz="2800" dirty="0"/>
              <a:t>Western Antarctic Peninsula </a:t>
            </a:r>
            <a:r>
              <a:rPr lang="en-US" dirty="0"/>
              <a:t>so special, Palmer scientists are studying:</a:t>
            </a:r>
          </a:p>
          <a:p>
            <a:pPr lvl="1"/>
            <a:r>
              <a:rPr lang="en-US" dirty="0"/>
              <a:t>Physical processes, how they change annually, and their effects on the area’s ecology</a:t>
            </a:r>
          </a:p>
          <a:p>
            <a:pPr lvl="1"/>
            <a:r>
              <a:rPr lang="en-US" dirty="0"/>
              <a:t>Ecology and populations of marine bacteria, plankton, seabirds, and whales</a:t>
            </a:r>
          </a:p>
          <a:p>
            <a:pPr lvl="1"/>
            <a:r>
              <a:rPr lang="en-US" dirty="0"/>
              <a:t>Carbon and Nitrogen cycles </a:t>
            </a:r>
          </a:p>
          <a:p>
            <a:pPr lvl="1"/>
            <a:r>
              <a:rPr lang="en-US" dirty="0"/>
              <a:t>Ecosystem responses to climate migration</a:t>
            </a:r>
          </a:p>
          <a:p>
            <a:pPr lvl="1"/>
            <a:r>
              <a:rPr lang="en-US" dirty="0"/>
              <a:t>…and so many other things!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1F5BF1-EF65-4EC2-772D-1D28141EB79C}"/>
              </a:ext>
            </a:extLst>
          </p:cNvPr>
          <p:cNvSpPr txBox="1"/>
          <p:nvPr/>
        </p:nvSpPr>
        <p:spPr>
          <a:xfrm>
            <a:off x="0" y="6560810"/>
            <a:ext cx="25234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Michiel</a:t>
            </a:r>
            <a:r>
              <a:rPr lang="en-US" sz="1100" dirty="0"/>
              <a:t> </a:t>
            </a:r>
            <a:r>
              <a:rPr lang="en-US" sz="1100" dirty="0" err="1"/>
              <a:t>Gitzels</a:t>
            </a:r>
            <a:r>
              <a:rPr lang="en-US" sz="1100" dirty="0"/>
              <a:t> / Wikipedia / </a:t>
            </a:r>
            <a:r>
              <a:rPr lang="en-US" sz="1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BY-SA3.0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8801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3889-6C2A-B76E-B0A8-CFB574CC2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The Missing Penguins</a:t>
            </a:r>
            <a:br>
              <a:rPr lang="en-US" dirty="0"/>
            </a:br>
            <a:r>
              <a:rPr lang="en-US" sz="2400" dirty="0"/>
              <a:t>Meet the </a:t>
            </a:r>
            <a:r>
              <a:rPr lang="en-US" sz="2400" dirty="0" err="1"/>
              <a:t>Adélie</a:t>
            </a:r>
            <a:r>
              <a:rPr lang="en-US" sz="2400" dirty="0"/>
              <a:t> Penguins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A88D6-A518-A9AE-141D-FD7E810F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540" y="1825625"/>
            <a:ext cx="4752975" cy="2995757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Adélie</a:t>
            </a:r>
            <a:r>
              <a:rPr lang="en-US" dirty="0"/>
              <a:t> penguins 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(</a:t>
            </a:r>
            <a:r>
              <a:rPr lang="en-US" b="0" i="1" u="none" strike="noStrike" dirty="0" err="1">
                <a:solidFill>
                  <a:srgbClr val="000000"/>
                </a:solidFill>
                <a:effectLst/>
              </a:rPr>
              <a:t>Pygoscelis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b="0" i="1" u="none" strike="noStrike" dirty="0" err="1">
                <a:solidFill>
                  <a:srgbClr val="000000"/>
                </a:solidFill>
                <a:effectLst/>
              </a:rPr>
              <a:t>adeliae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)</a:t>
            </a:r>
            <a:r>
              <a:rPr lang="en-US" sz="3200" dirty="0"/>
              <a:t> </a:t>
            </a:r>
            <a:r>
              <a:rPr lang="en-US" dirty="0"/>
              <a:t>are polar species</a:t>
            </a:r>
          </a:p>
          <a:p>
            <a:r>
              <a:rPr lang="en-US" dirty="0"/>
              <a:t>They are a vital part of the food web in the </a:t>
            </a:r>
            <a:r>
              <a:rPr lang="en-US" sz="2800" dirty="0"/>
              <a:t>Western Antarctic Peninsula</a:t>
            </a:r>
            <a:r>
              <a:rPr lang="en-US" dirty="0"/>
              <a:t>, eating small fish and krill and serving as food for large predators </a:t>
            </a:r>
          </a:p>
          <a:p>
            <a:r>
              <a:rPr lang="en-US" dirty="0"/>
              <a:t>They are an ice-obligate species, so they spend a lot of their lives on polar sea ice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3F5F6B-FD46-171A-BEA8-2446B9216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43" y="1960562"/>
            <a:ext cx="6301339" cy="42079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B0E357-351C-EC31-DC39-FA5EBFE9C4B1}"/>
              </a:ext>
            </a:extLst>
          </p:cNvPr>
          <p:cNvSpPr txBox="1"/>
          <p:nvPr/>
        </p:nvSpPr>
        <p:spPr>
          <a:xfrm>
            <a:off x="5177254" y="5906914"/>
            <a:ext cx="17123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Hubert Neufeld</a:t>
            </a:r>
            <a:r>
              <a:rPr lang="en-US" sz="1100" dirty="0">
                <a:solidFill>
                  <a:schemeClr val="bg1"/>
                </a:solidFill>
              </a:rPr>
              <a:t> / </a:t>
            </a:r>
            <a:r>
              <a:rPr lang="en-US" sz="11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1100" dirty="0">
              <a:solidFill>
                <a:schemeClr val="bg1"/>
              </a:solidFill>
            </a:endParaRPr>
          </a:p>
          <a:p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4A9A68-985A-F67D-E2BB-76843D998123}"/>
              </a:ext>
            </a:extLst>
          </p:cNvPr>
          <p:cNvSpPr txBox="1"/>
          <p:nvPr/>
        </p:nvSpPr>
        <p:spPr>
          <a:xfrm>
            <a:off x="7822865" y="5137472"/>
            <a:ext cx="3386324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While once abundant, their populations have declined approximately</a:t>
            </a:r>
            <a:r>
              <a:rPr lang="en-US" b="1" dirty="0">
                <a:solidFill>
                  <a:schemeClr val="bg1"/>
                </a:solidFill>
              </a:rPr>
              <a:t> 90%</a:t>
            </a:r>
            <a:r>
              <a:rPr lang="en-US" dirty="0">
                <a:solidFill>
                  <a:schemeClr val="bg1"/>
                </a:solidFill>
              </a:rPr>
              <a:t> since the 1970s!</a:t>
            </a:r>
          </a:p>
        </p:txBody>
      </p:sp>
    </p:spTree>
    <p:extLst>
      <p:ext uri="{BB962C8B-B14F-4D97-AF65-F5344CB8AC3E}">
        <p14:creationId xmlns:p14="http://schemas.microsoft.com/office/powerpoint/2010/main" val="1223159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98052-E57B-3C01-309B-08B84CA6A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Pause! K-W-L Charts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3C89E0-70CC-4EEC-6096-B4EA29DA8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33852" cy="4351338"/>
          </a:xfrm>
        </p:spPr>
        <p:txBody>
          <a:bodyPr/>
          <a:lstStyle/>
          <a:p>
            <a:r>
              <a:rPr lang="en-US" dirty="0"/>
              <a:t>On a blank sheet of paper, create a Know-Want to Know-Learned chart</a:t>
            </a:r>
          </a:p>
          <a:p>
            <a:r>
              <a:rPr lang="en-US" dirty="0"/>
              <a:t>Take 5 minutes to write down what you </a:t>
            </a:r>
            <a:r>
              <a:rPr lang="en-US" b="1" dirty="0"/>
              <a:t>Know </a:t>
            </a:r>
            <a:r>
              <a:rPr lang="en-US" dirty="0"/>
              <a:t>about climate change and its effects on Earth’s environment, Antarctica, penguins… </a:t>
            </a:r>
          </a:p>
          <a:p>
            <a:r>
              <a:rPr lang="en-US" dirty="0"/>
              <a:t>Once the timer is up, share with your group and come up with 3 questions for the </a:t>
            </a:r>
            <a:r>
              <a:rPr lang="en-US" b="1" dirty="0"/>
              <a:t>Want to Know </a:t>
            </a:r>
            <a:r>
              <a:rPr lang="en-US" dirty="0"/>
              <a:t>section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6A0758-3C26-17FE-4E10-CFEE051BBE49}"/>
              </a:ext>
            </a:extLst>
          </p:cNvPr>
          <p:cNvSpPr/>
          <p:nvPr/>
        </p:nvSpPr>
        <p:spPr>
          <a:xfrm>
            <a:off x="7531264" y="2663248"/>
            <a:ext cx="3494643" cy="382962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4E149D-C55F-55B6-C390-36BA06E24FCE}"/>
              </a:ext>
            </a:extLst>
          </p:cNvPr>
          <p:cNvSpPr txBox="1"/>
          <p:nvPr/>
        </p:nvSpPr>
        <p:spPr>
          <a:xfrm>
            <a:off x="7531264" y="2814452"/>
            <a:ext cx="3494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KNOW     WANT TO KNOW     LEARNED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32A5FF-8589-2148-389B-3ED59D0D57A2}"/>
              </a:ext>
            </a:extLst>
          </p:cNvPr>
          <p:cNvCxnSpPr/>
          <p:nvPr/>
        </p:nvCxnSpPr>
        <p:spPr>
          <a:xfrm>
            <a:off x="8360228" y="2909455"/>
            <a:ext cx="0" cy="33725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3AC5E46-6AE0-B742-CD8B-92D1F53C8846}"/>
              </a:ext>
            </a:extLst>
          </p:cNvPr>
          <p:cNvCxnSpPr/>
          <p:nvPr/>
        </p:nvCxnSpPr>
        <p:spPr>
          <a:xfrm>
            <a:off x="9985169" y="2909455"/>
            <a:ext cx="0" cy="33725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C107BA-B4BB-9296-1A68-B54B31F08BC0}"/>
              </a:ext>
            </a:extLst>
          </p:cNvPr>
          <p:cNvCxnSpPr>
            <a:cxnSpLocks/>
          </p:cNvCxnSpPr>
          <p:nvPr/>
        </p:nvCxnSpPr>
        <p:spPr>
          <a:xfrm flipH="1" flipV="1">
            <a:off x="7683335" y="3103527"/>
            <a:ext cx="3182587" cy="197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nline Media 2" descr="5 Minute Timer">
            <a:hlinkClick r:id="" action="ppaction://media"/>
            <a:extLst>
              <a:ext uri="{FF2B5EF4-FFF2-40B4-BE49-F238E27FC236}">
                <a16:creationId xmlns:a16="http://schemas.microsoft.com/office/drawing/2014/main" id="{69D3E6F4-FC24-85CC-049F-EAB8B89D639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531264" y="296711"/>
            <a:ext cx="3494642" cy="19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7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DA7DF-E84E-D265-D6B9-A731E2690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The Missing Penguins</a:t>
            </a:r>
            <a:br>
              <a:rPr lang="en-US" dirty="0"/>
            </a:br>
            <a:r>
              <a:rPr lang="en-US" sz="2400" dirty="0"/>
              <a:t>Your Job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A3DA4-7E91-F4BC-F97A-4BDEB9F4A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part 1, you will be: </a:t>
            </a:r>
          </a:p>
          <a:p>
            <a:pPr marL="514350" indent="-514350">
              <a:buAutoNum type="arabicParenR"/>
            </a:pPr>
            <a:r>
              <a:rPr lang="en-US" dirty="0"/>
              <a:t>Collecting data on </a:t>
            </a:r>
            <a:r>
              <a:rPr lang="en-US" dirty="0" err="1"/>
              <a:t>Adélie</a:t>
            </a:r>
            <a:r>
              <a:rPr lang="en-US" dirty="0"/>
              <a:t> penguin breeding pairs from 1991-2020 and plotting your data on a line graph. </a:t>
            </a:r>
          </a:p>
          <a:p>
            <a:pPr marL="514350" indent="-514350">
              <a:buAutoNum type="arabicParenR"/>
            </a:pPr>
            <a:r>
              <a:rPr lang="en-US" dirty="0"/>
              <a:t>Determining if you see any patterns, or trends, in your data. 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Figure out if there’s even a question that needs answering!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4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nguins in the snow&#10;&#10;Description automatically generated with medium confidence">
            <a:extLst>
              <a:ext uri="{FF2B5EF4-FFF2-40B4-BE49-F238E27FC236}">
                <a16:creationId xmlns:a16="http://schemas.microsoft.com/office/drawing/2014/main" id="{19FF047F-6141-8D22-47BE-A4974BA93F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9" r="1094" b="15732"/>
          <a:stretch/>
        </p:blipFill>
        <p:spPr>
          <a:xfrm>
            <a:off x="-136358" y="0"/>
            <a:ext cx="1232835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BD404A-29EC-0444-1C54-87A2DAD67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94" y="194823"/>
            <a:ext cx="11004338" cy="2147367"/>
          </a:xfrm>
          <a:noFill/>
        </p:spPr>
        <p:txBody>
          <a:bodyPr>
            <a:normAutofit/>
          </a:bodyPr>
          <a:lstStyle/>
          <a:p>
            <a:r>
              <a:rPr lang="en-US" dirty="0"/>
              <a:t>Class Poll: Before we dive any deeper, why do you think </a:t>
            </a:r>
            <a:r>
              <a:rPr lang="en-US" dirty="0" err="1"/>
              <a:t>Adélie</a:t>
            </a:r>
            <a:r>
              <a:rPr lang="en-US" dirty="0"/>
              <a:t> penguin populations</a:t>
            </a:r>
            <a:br>
              <a:rPr lang="en-US" dirty="0"/>
            </a:br>
            <a:r>
              <a:rPr lang="en-US" dirty="0"/>
              <a:t>are decreasing?</a:t>
            </a:r>
          </a:p>
        </p:txBody>
      </p:sp>
      <p:sp>
        <p:nvSpPr>
          <p:cNvPr id="8" name="Cloud Callout 7">
            <a:extLst>
              <a:ext uri="{FF2B5EF4-FFF2-40B4-BE49-F238E27FC236}">
                <a16:creationId xmlns:a16="http://schemas.microsoft.com/office/drawing/2014/main" id="{6EA5CA46-D068-672C-8C55-18004C610A4C}"/>
              </a:ext>
            </a:extLst>
          </p:cNvPr>
          <p:cNvSpPr/>
          <p:nvPr/>
        </p:nvSpPr>
        <p:spPr>
          <a:xfrm rot="211105">
            <a:off x="7531769" y="1448791"/>
            <a:ext cx="3681663" cy="1925053"/>
          </a:xfrm>
          <a:prstGeom prst="cloudCallout">
            <a:avLst/>
          </a:prstGeom>
          <a:solidFill>
            <a:srgbClr val="D3D6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F32971-9D73-1384-09C4-374326DBDC42}"/>
              </a:ext>
            </a:extLst>
          </p:cNvPr>
          <p:cNvSpPr txBox="1"/>
          <p:nvPr/>
        </p:nvSpPr>
        <p:spPr>
          <a:xfrm>
            <a:off x="8133347" y="2088151"/>
            <a:ext cx="2478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??????????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3E6011-B9AA-BD07-44D2-B81FBBD77C18}"/>
              </a:ext>
            </a:extLst>
          </p:cNvPr>
          <p:cNvSpPr txBox="1"/>
          <p:nvPr/>
        </p:nvSpPr>
        <p:spPr>
          <a:xfrm>
            <a:off x="10611852" y="6478511"/>
            <a:ext cx="242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Maya Thomas</a:t>
            </a:r>
          </a:p>
        </p:txBody>
      </p:sp>
    </p:spTree>
    <p:extLst>
      <p:ext uri="{BB962C8B-B14F-4D97-AF65-F5344CB8AC3E}">
        <p14:creationId xmlns:p14="http://schemas.microsoft.com/office/powerpoint/2010/main" val="91224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6BDB7-23EF-9D65-3EA6-4D54CE568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two main things Palmer scientists are looking at to answer this question are…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0B72D-449E-C06C-7C4B-A629A5391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/>
              <a:t>Penguin stomach contents and sea ice!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9CF61-7CB8-512A-D8CA-66D4F14B39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88" t="16620" r="23115" b="21216"/>
          <a:stretch/>
        </p:blipFill>
        <p:spPr>
          <a:xfrm rot="16200000">
            <a:off x="1390995" y="3142770"/>
            <a:ext cx="2921333" cy="28382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06C53E-1643-31FF-4A58-B468323AD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638" y="2781360"/>
            <a:ext cx="5303166" cy="353054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2B9496-4C9B-7BF1-DADF-F1573F6822E2}"/>
              </a:ext>
            </a:extLst>
          </p:cNvPr>
          <p:cNvCxnSpPr>
            <a:cxnSpLocks/>
          </p:cNvCxnSpPr>
          <p:nvPr/>
        </p:nvCxnSpPr>
        <p:spPr>
          <a:xfrm flipH="1">
            <a:off x="10340328" y="3866357"/>
            <a:ext cx="419112" cy="99545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8AE28AB-CF2D-ECDA-35DC-7C90D873FBA0}"/>
              </a:ext>
            </a:extLst>
          </p:cNvPr>
          <p:cNvCxnSpPr>
            <a:cxnSpLocks/>
          </p:cNvCxnSpPr>
          <p:nvPr/>
        </p:nvCxnSpPr>
        <p:spPr>
          <a:xfrm flipH="1">
            <a:off x="2936551" y="4006405"/>
            <a:ext cx="1514433" cy="747014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782959-8010-C07F-C0D0-35852AFF22F9}"/>
              </a:ext>
            </a:extLst>
          </p:cNvPr>
          <p:cNvSpPr txBox="1"/>
          <p:nvPr/>
        </p:nvSpPr>
        <p:spPr>
          <a:xfrm>
            <a:off x="10713720" y="6046039"/>
            <a:ext cx="1732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Joe Cope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8A7EA5-E529-8005-1EEA-01B9701C147C}"/>
              </a:ext>
            </a:extLst>
          </p:cNvPr>
          <p:cNvSpPr txBox="1"/>
          <p:nvPr/>
        </p:nvSpPr>
        <p:spPr>
          <a:xfrm>
            <a:off x="3584710" y="5727220"/>
            <a:ext cx="1732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Joe Cope</a:t>
            </a:r>
          </a:p>
        </p:txBody>
      </p:sp>
    </p:spTree>
    <p:extLst>
      <p:ext uri="{BB962C8B-B14F-4D97-AF65-F5344CB8AC3E}">
        <p14:creationId xmlns:p14="http://schemas.microsoft.com/office/powerpoint/2010/main" val="1524318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10236</TotalTime>
  <Words>869</Words>
  <Application>Microsoft Macintosh PowerPoint</Application>
  <PresentationFormat>Widescreen</PresentationFormat>
  <Paragraphs>85</Paragraphs>
  <Slides>15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The Case of the Missing Penguins! </vt:lpstr>
      <vt:lpstr>About the author</vt:lpstr>
      <vt:lpstr>Welcome to Antarctica and the Western Antarctic Peninsula</vt:lpstr>
      <vt:lpstr>Palmer Long-Term Ecological Research Station </vt:lpstr>
      <vt:lpstr>Part 1: The Missing Penguins Meet the Adélie Penguins </vt:lpstr>
      <vt:lpstr>Pause! K-W-L Charts</vt:lpstr>
      <vt:lpstr>Part 1: The Missing Penguins Your Job </vt:lpstr>
      <vt:lpstr>Class Poll: Before we dive any deeper, why do you think Adélie penguin populations are decreasing?</vt:lpstr>
      <vt:lpstr>The two main things Palmer scientists are looking at to answer this question are… </vt:lpstr>
      <vt:lpstr>Did you say stomach contents??</vt:lpstr>
      <vt:lpstr>What about sea ice?</vt:lpstr>
      <vt:lpstr>Part 2: Why are they declining? Investigating some possible explanations </vt:lpstr>
      <vt:lpstr>Part 2: Why are they declining? Decoding trends in your data </vt:lpstr>
      <vt:lpstr>Part 3: Drawing your own conclusions Science isn’t sure… yet!</vt:lpstr>
      <vt:lpstr>Wrapping up your K-W-L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Case of the Missing Penguins! </dc:title>
  <dc:creator>MONCADA, CLAUDIA A</dc:creator>
  <cp:lastModifiedBy>MONCADA, CLAUDIA A</cp:lastModifiedBy>
  <cp:revision>27</cp:revision>
  <dcterms:created xsi:type="dcterms:W3CDTF">2022-11-28T02:58:36Z</dcterms:created>
  <dcterms:modified xsi:type="dcterms:W3CDTF">2023-04-27T02:43:12Z</dcterms:modified>
</cp:coreProperties>
</file>